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2"/>
  </p:notesMasterIdLst>
  <p:sldIdLst>
    <p:sldId id="256" r:id="rId2"/>
    <p:sldId id="290" r:id="rId3"/>
    <p:sldId id="286" r:id="rId4"/>
    <p:sldId id="287" r:id="rId5"/>
    <p:sldId id="288" r:id="rId6"/>
    <p:sldId id="289" r:id="rId7"/>
    <p:sldId id="271" r:id="rId8"/>
    <p:sldId id="267" r:id="rId9"/>
    <p:sldId id="273" r:id="rId10"/>
    <p:sldId id="275" r:id="rId11"/>
  </p:sldIdLst>
  <p:sldSz cx="9144000" cy="6858000" type="screen4x3"/>
  <p:notesSz cx="6858000" cy="9144000"/>
  <p:embeddedFontLst>
    <p:embeddedFont>
      <p:font typeface="Source Sans Pro" charset="0"/>
      <p:regular r:id="rId13"/>
      <p:bold r:id="rId14"/>
      <p:italic r:id="rId15"/>
      <p:boldItalic r:id="rId16"/>
    </p:embeddedFont>
    <p:embeddedFont>
      <p:font typeface="Roboto Slab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5F49E95E-4BF9-460F-84D3-9AC961B3A16F}">
          <p14:sldIdLst>
            <p14:sldId id="256"/>
            <p14:sldId id="290"/>
            <p14:sldId id="286"/>
            <p14:sldId id="287"/>
            <p14:sldId id="288"/>
            <p14:sldId id="289"/>
            <p14:sldId id="271"/>
            <p14:sldId id="267"/>
            <p14:sldId id="273"/>
            <p14:sldId id="275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8744B78-9592-4A7D-993B-317F3A07357C}">
  <a:tblStyle styleId="{68744B78-9592-4A7D-993B-317F3A0735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-7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2590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7126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1700185" y="1360350"/>
            <a:ext cx="5807400" cy="1546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None/>
              <a:defRPr sz="6000" b="1">
                <a:solidFill>
                  <a:srgbClr val="0091EA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6897625" y="619995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7454375" y="563880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8827727" y="4597554"/>
            <a:ext cx="75900" cy="75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8677050" y="6577875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2972225" y="63340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579635" y="3373479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311843" y="791518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626322" y="1339872"/>
            <a:ext cx="253800" cy="2538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8104500" y="4963100"/>
            <a:ext cx="190200" cy="1905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8803950" y="5654657"/>
            <a:ext cx="190200" cy="1905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96310" y="1990890"/>
            <a:ext cx="75900" cy="75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1738050" y="271322"/>
            <a:ext cx="253800" cy="2538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Shape 23"/>
          <p:cNvSpPr/>
          <p:nvPr/>
        </p:nvSpPr>
        <p:spPr>
          <a:xfrm>
            <a:off x="771659" y="2504485"/>
            <a:ext cx="75900" cy="75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4271584" y="474825"/>
            <a:ext cx="75900" cy="75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7729213" y="6127438"/>
            <a:ext cx="253800" cy="2541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86150" y="410826"/>
            <a:ext cx="7571700" cy="9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86150" y="1682267"/>
            <a:ext cx="7571700" cy="476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◎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786150" y="410826"/>
            <a:ext cx="7571700" cy="9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86150" y="1600200"/>
            <a:ext cx="24198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3329992" y="1600200"/>
            <a:ext cx="24198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5873834" y="1600200"/>
            <a:ext cx="24198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786150" y="410826"/>
            <a:ext cx="7571700" cy="9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5407123"/>
            <a:ext cx="82296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-92" y="6333125"/>
            <a:ext cx="91440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mplete pattern">
  <p:cSld name="BLANK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-26550" y="-19800"/>
            <a:ext cx="9197100" cy="6897600"/>
          </a:xfrm>
          <a:prstGeom prst="rect">
            <a:avLst/>
          </a:prstGeom>
          <a:solidFill>
            <a:srgbClr val="CFD8DC">
              <a:alpha val="49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786150" y="410826"/>
            <a:ext cx="7571700" cy="9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2000"/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86150" y="1682267"/>
            <a:ext cx="7571700" cy="47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CFD8DC"/>
              </a:buClr>
              <a:buSzPts val="3000"/>
              <a:buFont typeface="Source Sans Pro"/>
              <a:buChar char="◎"/>
              <a:defRPr sz="30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2400"/>
              <a:buFont typeface="Source Sans Pro"/>
              <a:buChar char="○"/>
              <a:defRPr sz="24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2400"/>
              <a:buFont typeface="Source Sans Pro"/>
              <a:buChar char="◉"/>
              <a:defRPr sz="24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●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○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■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●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○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ts val="1800"/>
              <a:buFont typeface="Source Sans Pro"/>
              <a:buChar char="■"/>
              <a:defRPr sz="18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300" b="1">
                <a:solidFill>
                  <a:srgbClr val="0091E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  <p:sldLayoutId id="2147483657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/>
          </p:nvPr>
        </p:nvSpPr>
        <p:spPr>
          <a:xfrm>
            <a:off x="1691393" y="1565031"/>
            <a:ext cx="5807400" cy="33322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lt-LT" sz="4000" dirty="0" smtClean="0"/>
              <a:t>Vilniaus Simono Stanevičiaus progimnazijos </a:t>
            </a:r>
            <a:br>
              <a:rPr lang="lt-LT" sz="4000" dirty="0" smtClean="0"/>
            </a:br>
            <a:r>
              <a:rPr lang="lt-LT" sz="4000" dirty="0" smtClean="0"/>
              <a:t>VAIKO GEROVĖS KOMISIJOS </a:t>
            </a:r>
            <a:br>
              <a:rPr lang="lt-LT" sz="4000" dirty="0" smtClean="0"/>
            </a:br>
            <a:r>
              <a:rPr lang="lt-LT" sz="4000" dirty="0" smtClean="0"/>
              <a:t>veikla</a:t>
            </a:r>
            <a:r>
              <a:rPr lang="lt-LT" sz="1400" dirty="0" smtClean="0"/>
              <a:t/>
            </a:r>
            <a:br>
              <a:rPr lang="lt-LT" sz="1400" dirty="0" smtClean="0"/>
            </a:br>
            <a:r>
              <a:rPr lang="lt-LT" sz="1400" dirty="0" smtClean="0"/>
              <a:t/>
            </a:r>
            <a:br>
              <a:rPr lang="lt-LT" sz="1400" dirty="0" smtClean="0"/>
            </a:br>
            <a:endParaRPr sz="1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457200" y="633046"/>
            <a:ext cx="8229600" cy="52654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8" name="Shape 338"/>
          <p:cNvSpPr txBox="1">
            <a:spLocks noGrp="1"/>
          </p:cNvSpPr>
          <p:nvPr>
            <p:ph type="sldNum" idx="12"/>
          </p:nvPr>
        </p:nvSpPr>
        <p:spPr>
          <a:xfrm>
            <a:off x="-92" y="6333125"/>
            <a:ext cx="91440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3076" name="Picture 4" descr="Ein Gif fÃ¼rs Herz â liiv.blo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377" y="750771"/>
            <a:ext cx="4915434" cy="4915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dirty="0" smtClean="0"/>
              <a:t>VAIKO GEROVĖS KOMISIJOS NARIAI</a:t>
            </a:r>
            <a:endParaRPr lang="lt-LT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KOMISIJOS PIRMININKĖ: </a:t>
            </a:r>
            <a:r>
              <a:rPr lang="lt-LT" sz="2000" dirty="0" err="1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L.e</a:t>
            </a: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. direktorė Ona </a:t>
            </a:r>
            <a:r>
              <a:rPr lang="lt-LT" sz="2000" dirty="0" err="1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Sabaitienė</a:t>
            </a: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 </a:t>
            </a: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NARIAI:</a:t>
            </a:r>
          </a:p>
          <a:p>
            <a:pPr lvl="1">
              <a:buClr>
                <a:srgbClr val="0091EA"/>
              </a:buClr>
              <a:buSzPts val="2000"/>
              <a:buFont typeface="Courier New" panose="02070309020205020404" pitchFamily="49" charset="0"/>
              <a:buChar char="o"/>
            </a:pP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Angelė Matuzevičienė – logopedė ir specialioji pedagogė.</a:t>
            </a:r>
          </a:p>
          <a:p>
            <a:pPr lvl="1">
              <a:buClr>
                <a:srgbClr val="0091EA"/>
              </a:buClr>
              <a:buSzPts val="2000"/>
              <a:buFont typeface="Courier New" panose="02070309020205020404" pitchFamily="49" charset="0"/>
              <a:buChar char="o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Laura </a:t>
            </a: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Druteikaitė – socialinė pedagogė.</a:t>
            </a:r>
            <a:endParaRPr lang="lt-LT" sz="20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 smtClean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6524140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dirty="0" smtClean="0"/>
              <a:t>MŪSŲ TIKSLAS </a:t>
            </a:r>
            <a:r>
              <a:rPr lang="lt-LT" sz="3200" dirty="0"/>
              <a:t>IR PASKIRTIS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SAUGUS </a:t>
            </a: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VAIKAS.</a:t>
            </a: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 smtClean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PALANKI, SAUGI, DARNI </a:t>
            </a: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MOKYMOSI </a:t>
            </a: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  <a:sym typeface="Roboto Slab"/>
              </a:rPr>
              <a:t>APLINKA.</a:t>
            </a: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 smtClean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1030" name="Picture 6" descr="Image result for Polly noakes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813" y="2978516"/>
            <a:ext cx="5362575" cy="319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hape 476"/>
          <p:cNvGrpSpPr/>
          <p:nvPr/>
        </p:nvGrpSpPr>
        <p:grpSpPr>
          <a:xfrm>
            <a:off x="7727427" y="664637"/>
            <a:ext cx="369505" cy="369505"/>
            <a:chOff x="2594050" y="1631825"/>
            <a:chExt cx="439625" cy="439625"/>
          </a:xfrm>
        </p:grpSpPr>
        <p:sp>
          <p:nvSpPr>
            <p:cNvPr id="9" name="Shape 47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0" name="Shape 478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" name="Shape 479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2" name="Shape 480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263104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654" y="410826"/>
            <a:ext cx="7962196" cy="1075074"/>
          </a:xfrm>
        </p:spPr>
        <p:txBody>
          <a:bodyPr/>
          <a:lstStyle/>
          <a:p>
            <a:r>
              <a:rPr lang="lt-LT" sz="3200" dirty="0" smtClean="0"/>
              <a:t>PRINCIPAI, KURIAIS</a:t>
            </a:r>
            <a:r>
              <a:rPr lang="lt-LT" sz="3200" dirty="0"/>
              <a:t/>
            </a:r>
            <a:br>
              <a:rPr lang="lt-LT" sz="3200" dirty="0"/>
            </a:br>
            <a:r>
              <a:rPr lang="lt-LT" sz="3200" dirty="0" smtClean="0"/>
              <a:t>MES VADOVAUJAMĖS</a:t>
            </a:r>
            <a:endParaRPr lang="lt-LT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015" y="1485900"/>
            <a:ext cx="8809893" cy="5117123"/>
          </a:xfrm>
        </p:spPr>
        <p:txBody>
          <a:bodyPr/>
          <a:lstStyle/>
          <a:p>
            <a:pPr marL="38100" indent="0" algn="ctr">
              <a:spcBef>
                <a:spcPts val="0"/>
              </a:spcBef>
              <a:buClr>
                <a:srgbClr val="0091EA"/>
              </a:buClr>
              <a:buSzPts val="2000"/>
              <a:buNone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PRIORITETAS </a:t>
            </a: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– geriausi vaiko </a:t>
            </a: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interesai:</a:t>
            </a: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endParaRPr lang="lt-LT" sz="20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Individualizavimas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(atsižvelgiama į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amžių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, brandą, individualius poreikius, gebėjimus, artimiausios aplinkos (šeimos) poreikius, galimybes, lūkesčius ir kitas svarbias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aplinkybes);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Visapusiškumas</a:t>
            </a:r>
            <a:r>
              <a:rPr lang="lt-LT" sz="12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sudaromos sąlygos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veiksmingam įtraukiajam ugdymui, įvertinamas paslaugų ir pagalbos poreikis vaikui, jo tėvams (globėjams, rūpintojams) ir siekiama užtikrinti koordinuotai teikiamos švietimo pagalbos, socialinių ir sveikatos priežiūros paslaugų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teikimą); 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Konfidencialumas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nformacija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, susijusia su sprendžiama vaiko ir jo šeimos problema, dalijamasi atsakingai – ji neskleidžiama ir neplatinama su vaiko atvejo sprendimu nesusijusiems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asmenims);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Ankstyvoji intervencija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(kuo anksčiau atpažinti susirūpinimą keliančius vaiko elgesio požymius, užtikrinti reikalingos profesionalios, koordinuotai teikiamos švietimo pagalbos, socialinių ir sveikatos priežiūros paslaugų vaikui, jo tėvams (globėjams, rūpintojams) teikimą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laiku); 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Dinamiškumas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(siekiama atvirumo kaitai, naujų idėjų kūrimo ir įgyvendinimo atsižvelgiant į besikeičiančius vaikų, jų tėvų (globėjų, rūpintojų) bei visuomenės poreikius); </a:t>
            </a: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Veiklos integralumas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r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ūpinantis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vaikams saugia ir mokymuisi palankia aplinka, kitais su vaiko gerove susijusiais aspektais, užtikrinama siekiamų tikslų ir uždavinių, jų įgyvendinimą reglamentuojančių vidaus dokumentų, taikomų priemonių ir metodų dermė m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okykloje);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Refleksivumas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n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uosekliai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apmąstoma ir aptariama Komisijos veikla, įsivertinama, mokomasi iš patirties bei pagrįstai formuluojami Mokyklos tikslai ir uždaviniai vaiko gerovės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srityje);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>
              <a:spcBef>
                <a:spcPts val="0"/>
              </a:spcBef>
              <a:buClr>
                <a:srgbClr val="0091EA"/>
              </a:buClr>
              <a:buSzPts val="2000"/>
            </a:pPr>
            <a:r>
              <a:rPr lang="lt-LT" sz="20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Bendradarbiavimas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aiko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gerovės Mokykloje kūrimas ir palaikymas grindžiamas visų šiame procese dalyvaujančių bendruomenės narių bendra veikla ir tarpusavio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pagalba).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2052" name="Picture 4" descr="Genevieve's Portfolio -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339" y="103096"/>
            <a:ext cx="1734968" cy="2113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Shape 476"/>
          <p:cNvGrpSpPr/>
          <p:nvPr/>
        </p:nvGrpSpPr>
        <p:grpSpPr>
          <a:xfrm>
            <a:off x="5801911" y="459211"/>
            <a:ext cx="369505" cy="369505"/>
            <a:chOff x="2594050" y="1631825"/>
            <a:chExt cx="439625" cy="439625"/>
          </a:xfrm>
        </p:grpSpPr>
        <p:sp>
          <p:nvSpPr>
            <p:cNvPr id="8" name="Shape 477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9" name="Shape 478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0" name="Shape 479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1" name="Shape 480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622992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992" y="410826"/>
            <a:ext cx="7891858" cy="936900"/>
          </a:xfrm>
        </p:spPr>
        <p:txBody>
          <a:bodyPr/>
          <a:lstStyle/>
          <a:p>
            <a:r>
              <a:rPr lang="lt-LT" sz="3200" dirty="0" smtClean="0"/>
              <a:t>MŪSŲ FUNKCIJOS</a:t>
            </a:r>
            <a:endParaRPr lang="lt-LT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185" y="1723564"/>
            <a:ext cx="2712016" cy="4844335"/>
          </a:xfrm>
        </p:spPr>
        <p:txBody>
          <a:bodyPr/>
          <a:lstStyle/>
          <a:p>
            <a:pPr marL="38100" indent="0" algn="ctr">
              <a:spcBef>
                <a:spcPts val="0"/>
              </a:spcBef>
              <a:buClr>
                <a:srgbClr val="0091EA"/>
              </a:buClr>
              <a:buNone/>
            </a:pP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MOKYMOSI </a:t>
            </a:r>
            <a:r>
              <a:rPr lang="lt-LT" sz="18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SEKMĖ</a:t>
            </a:r>
          </a:p>
          <a:p>
            <a:pPr marL="38100" indent="0">
              <a:spcBef>
                <a:spcPts val="0"/>
              </a:spcBef>
              <a:buClr>
                <a:srgbClr val="0091EA"/>
              </a:buClr>
              <a:buNone/>
            </a:pPr>
            <a:endParaRPr lang="lt-LT" dirty="0" smtClean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Psichologiškai ir fiziškai saugios aplinkos mokykloje kūrimas;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Rūpinimasis mokinių mokymosi sėkme;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Mokyklą vengiančių lankyti mokinių menkos motyvacijos, nesėkmingo mokymosi priežastčių nagrinėjimas;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Rekomendacijų tėvams ir mokytojams teikimas.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endParaRPr lang="lt-LT" sz="12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086947" y="1715290"/>
            <a:ext cx="2906268" cy="4880343"/>
          </a:xfrm>
        </p:spPr>
        <p:txBody>
          <a:bodyPr/>
          <a:lstStyle/>
          <a:p>
            <a:pPr marL="38100" indent="0" algn="ctr">
              <a:spcBef>
                <a:spcPts val="0"/>
              </a:spcBef>
              <a:buClr>
                <a:srgbClr val="0091EA"/>
              </a:buClr>
              <a:buNone/>
            </a:pPr>
            <a:r>
              <a:rPr lang="lt-LT" sz="18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PAGALBA</a:t>
            </a:r>
          </a:p>
          <a:p>
            <a:pPr marL="38100" indent="0" algn="ctr">
              <a:spcBef>
                <a:spcPts val="0"/>
              </a:spcBef>
              <a:buClr>
                <a:srgbClr val="0091EA"/>
              </a:buClr>
              <a:buNone/>
            </a:pPr>
            <a:endParaRPr lang="lt-LT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Pagalba sprendžiant mokinių tarpusavio santykių, pedagogų ir mokinių santykių problemas, būdų pedagogams šiems santykiams gerinti siūlymas;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Vaikų elgesio taisyklių pažeidimų mokykloje, smurto, patyčių, žalingų įpročių, teisėtvarkos pažeidimų atvejų analizė, šių problemų sprendimo būdų paieška;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Vaikui paskirtos minimalios ar vidutinės priežiūros priemonės vykdymo analizė;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Psichologinės pagalbos teikimas mokyklos bendruomenės nariams, atsitikus netikėtam skaudžiam įvykiui.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3"/>
          </p:nvPr>
        </p:nvSpPr>
        <p:spPr>
          <a:xfrm>
            <a:off x="6121961" y="1715290"/>
            <a:ext cx="2831123" cy="4852610"/>
          </a:xfrm>
        </p:spPr>
        <p:txBody>
          <a:bodyPr/>
          <a:lstStyle/>
          <a:p>
            <a:pPr marL="38100" indent="0">
              <a:spcBef>
                <a:spcPts val="0"/>
              </a:spcBef>
              <a:buClr>
                <a:srgbClr val="0091EA"/>
              </a:buClr>
              <a:buNone/>
            </a:pPr>
            <a:r>
              <a:rPr lang="lt-LT" sz="18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BENDRADARBIAVIMAS</a:t>
            </a:r>
          </a:p>
          <a:p>
            <a:pPr marL="38100" indent="0">
              <a:spcBef>
                <a:spcPts val="0"/>
              </a:spcBef>
              <a:buClr>
                <a:srgbClr val="0091EA"/>
              </a:buClr>
              <a:buNone/>
            </a:pPr>
            <a:endParaRPr lang="lt-LT" sz="18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</a:endParaRP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Prevencijos, sveikatos stiprinimo programų </a:t>
            </a: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organizavimas ir įgyvendinimą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mokykloje;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Specialiųjų </a:t>
            </a: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mokinių ugdymosi poreikių vertinimas, siūlymų ir rekomendacijų tėvams, mokytojams, mokyklos administracijai teikimas </a:t>
            </a:r>
          </a:p>
          <a:p>
            <a:pPr indent="-419100">
              <a:spcBef>
                <a:spcPts val="0"/>
              </a:spcBef>
              <a:buClr>
                <a:srgbClr val="0091EA"/>
              </a:buClr>
            </a:pPr>
            <a:r>
              <a:rPr lang="lt-LT" sz="11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Informacijos tėvams ir kitiems mokyklos bendruomenės nariams apie švietimo pagalbos teikimo galimybes mokykloje ir už jos ribų teikimas.</a:t>
            </a:r>
          </a:p>
          <a:p>
            <a:pPr marL="101600" indent="0">
              <a:buNone/>
            </a:pPr>
            <a:endParaRPr lang="lt-LT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grpSp>
        <p:nvGrpSpPr>
          <p:cNvPr id="7" name="Shape 328"/>
          <p:cNvGrpSpPr/>
          <p:nvPr/>
        </p:nvGrpSpPr>
        <p:grpSpPr>
          <a:xfrm>
            <a:off x="1423575" y="1374547"/>
            <a:ext cx="345971" cy="325505"/>
            <a:chOff x="5972700" y="2330200"/>
            <a:chExt cx="411625" cy="387275"/>
          </a:xfrm>
        </p:grpSpPr>
        <p:sp>
          <p:nvSpPr>
            <p:cNvPr id="8" name="Shape 329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9" name="Shape 33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</p:grpSp>
      <p:grpSp>
        <p:nvGrpSpPr>
          <p:cNvPr id="10" name="Shape 296"/>
          <p:cNvGrpSpPr/>
          <p:nvPr/>
        </p:nvGrpSpPr>
        <p:grpSpPr>
          <a:xfrm>
            <a:off x="5473628" y="717553"/>
            <a:ext cx="435022" cy="323445"/>
            <a:chOff x="5247525" y="3007275"/>
            <a:chExt cx="517575" cy="384825"/>
          </a:xfrm>
        </p:grpSpPr>
        <p:sp>
          <p:nvSpPr>
            <p:cNvPr id="11" name="Shape 297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2" name="Shape 298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</p:grpSp>
      <p:grpSp>
        <p:nvGrpSpPr>
          <p:cNvPr id="13" name="Shape 320"/>
          <p:cNvGrpSpPr/>
          <p:nvPr/>
        </p:nvGrpSpPr>
        <p:grpSpPr>
          <a:xfrm>
            <a:off x="4392364" y="1338600"/>
            <a:ext cx="359272" cy="376691"/>
            <a:chOff x="5961125" y="1623900"/>
            <a:chExt cx="427450" cy="448175"/>
          </a:xfrm>
        </p:grpSpPr>
        <p:sp>
          <p:nvSpPr>
            <p:cNvPr id="14" name="Shape 321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0" t="0" r="0" b="0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5" name="Shape 322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0" t="0" r="0" b="0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6" name="Shape 323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7" name="Shape 324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0" t="0" r="0" b="0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8" name="Shape 325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0" t="0" r="0" b="0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19" name="Shape 326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0" t="0" r="0" b="0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0" name="Shape 327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0" t="0" r="0" b="0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</p:grpSp>
      <p:grpSp>
        <p:nvGrpSpPr>
          <p:cNvPr id="21" name="Shape 308"/>
          <p:cNvGrpSpPr/>
          <p:nvPr/>
        </p:nvGrpSpPr>
        <p:grpSpPr>
          <a:xfrm>
            <a:off x="7254189" y="1294104"/>
            <a:ext cx="452420" cy="433992"/>
            <a:chOff x="5233525" y="4954450"/>
            <a:chExt cx="538275" cy="516350"/>
          </a:xfrm>
        </p:grpSpPr>
        <p:sp>
          <p:nvSpPr>
            <p:cNvPr id="22" name="Shape 309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3" name="Shape 310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0" t="0" r="0" b="0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4" name="Shape 311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5" name="Shape 312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0" t="0" r="0" b="0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6" name="Shape 313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0" t="0" r="0" b="0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7" name="Shape 314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0" t="0" r="0" b="0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8" name="Shape 315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0" t="0" r="0" b="0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29" name="Shape 316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0" t="0" r="0" b="0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30" name="Shape 317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0" t="0" r="0" b="0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31" name="Shape 318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0" t="0" r="0" b="0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  <p:sp>
          <p:nvSpPr>
            <p:cNvPr id="32" name="Shape 319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0" t="0" r="0" b="0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0091E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91E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522245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150" y="366864"/>
            <a:ext cx="7571700" cy="936900"/>
          </a:xfrm>
        </p:spPr>
        <p:txBody>
          <a:bodyPr/>
          <a:lstStyle/>
          <a:p>
            <a:r>
              <a:rPr lang="lt-LT" sz="3200" dirty="0" smtClean="0"/>
              <a:t>MŪSŲ TEISĖS</a:t>
            </a:r>
            <a:endParaRPr lang="lt-LT" sz="3200" dirty="0"/>
          </a:p>
        </p:txBody>
      </p:sp>
      <p:sp>
        <p:nvSpPr>
          <p:cNvPr id="27" name="Text Placeholder 2"/>
          <p:cNvSpPr txBox="1">
            <a:spLocks/>
          </p:cNvSpPr>
          <p:nvPr/>
        </p:nvSpPr>
        <p:spPr>
          <a:xfrm>
            <a:off x="786150" y="1682267"/>
            <a:ext cx="7571700" cy="47649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lt-LT" dirty="0" smtClean="0"/>
          </a:p>
          <a:p>
            <a:endParaRPr lang="lt-LT" dirty="0"/>
          </a:p>
        </p:txBody>
      </p:sp>
      <p:sp>
        <p:nvSpPr>
          <p:cNvPr id="28" name="Text Placeholder 2"/>
          <p:cNvSpPr txBox="1">
            <a:spLocks/>
          </p:cNvSpPr>
          <p:nvPr/>
        </p:nvSpPr>
        <p:spPr>
          <a:xfrm>
            <a:off x="786150" y="1579690"/>
            <a:ext cx="7571700" cy="47649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19100" algn="just">
              <a:buClr>
                <a:srgbClr val="0091EA"/>
              </a:buClr>
              <a:buSzPts val="2000"/>
              <a:buFont typeface="Source Sans Pro"/>
              <a:buChar char="◎"/>
            </a:pPr>
            <a:r>
              <a:rPr lang="lt-LT" sz="1800" b="1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Gauti</a:t>
            </a:r>
            <a:r>
              <a:rPr lang="lt-LT" sz="18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 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iš m</a:t>
            </a:r>
            <a:r>
              <a:rPr lang="lt-LT" sz="1800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okyklos 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darbuotojų, valstybės ir savivaldybės institucijų ar įstaigų </a:t>
            </a:r>
            <a:r>
              <a:rPr lang="lt-LT" sz="1800" b="1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informaciją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, </a:t>
            </a:r>
            <a:r>
              <a:rPr lang="lt-LT" sz="1800" b="1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reikalingą </a:t>
            </a:r>
            <a:r>
              <a:rPr lang="lt-LT" sz="1800" b="1" dirty="0" smtClean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komisijos </a:t>
            </a:r>
            <a:r>
              <a:rPr lang="lt-LT" sz="1800" b="1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funkcijoms atlikti ir sprendimams priimti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; </a:t>
            </a:r>
          </a:p>
          <a:p>
            <a:pPr marL="457200" indent="-419100" algn="just">
              <a:buClr>
                <a:srgbClr val="0091EA"/>
              </a:buClr>
              <a:buSzPts val="2000"/>
              <a:buFont typeface="Source Sans Pro"/>
              <a:buChar char="◎"/>
            </a:pP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Į posėdžius ar pasitarimus </a:t>
            </a:r>
            <a:r>
              <a:rPr lang="lt-LT" sz="1800" b="1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kviesti kitus suinteresuotus asmenis ar institucijų atstovus 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(vaiko teisių apsaugą užtikrinančios institucijos, teritorinės policijos, socialinių paslaugų, sveikatos priežiūros įstaigų atstovus, atskirų dalykų mokytojus, klasių vadovus (kuratorius), vaikus, tėvus (globėjus, rūpintojus) ir kt.); </a:t>
            </a:r>
          </a:p>
          <a:p>
            <a:pPr marL="457200" indent="-419100" algn="just">
              <a:buClr>
                <a:srgbClr val="0091EA"/>
              </a:buClr>
              <a:buSzPts val="2000"/>
              <a:buFont typeface="Source Sans Pro"/>
              <a:buChar char="◎"/>
            </a:pPr>
            <a:r>
              <a:rPr lang="lt-LT" sz="1800" b="1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Kreiptis į savivaldybėje vaiko teisių apsaugą užtikrinančią instituciją</a:t>
            </a:r>
            <a:r>
              <a:rPr lang="lt-LT" sz="1800" dirty="0">
                <a:solidFill>
                  <a:schemeClr val="tx2">
                    <a:lumMod val="50000"/>
                  </a:schemeClr>
                </a:solidFill>
                <a:latin typeface="Roboto Slab"/>
                <a:ea typeface="Roboto Slab"/>
                <a:cs typeface="Roboto Slab"/>
              </a:rPr>
              <a:t>, kai vaiko tėvai (globėjai, rūpintojai) neužtikrina vaiko teisių ir teisėtų interesų, įgyvendindami savo teises ir vykdydami pareigas. </a:t>
            </a:r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lt-LT" sz="18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0743838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subTitle" idx="4294967295"/>
          </p:nvPr>
        </p:nvSpPr>
        <p:spPr>
          <a:xfrm>
            <a:off x="685800" y="272563"/>
            <a:ext cx="7772400" cy="8968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rgbClr val="0091EA"/>
              </a:buClr>
              <a:buSzPts val="2000"/>
              <a:buNone/>
            </a:pPr>
            <a:r>
              <a:rPr lang="lt-LT" sz="3200" dirty="0" smtClean="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rPr>
              <a:t>MŪSŲ VEIKLOS ŽINGSNIAI</a:t>
            </a:r>
            <a:endParaRPr sz="3200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250" name="Shape 250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81354" y="1579690"/>
            <a:ext cx="8671730" cy="527831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/>
          </a:p>
          <a:p>
            <a:pPr marL="457200" indent="-419100">
              <a:buClr>
                <a:srgbClr val="0091EA"/>
              </a:buClr>
              <a:buSzPts val="2000"/>
              <a:buFont typeface="Source Sans Pro"/>
              <a:buChar char="◎"/>
            </a:pPr>
            <a:endParaRPr lang="en-US" sz="1800" dirty="0" smtClean="0"/>
          </a:p>
          <a:p>
            <a:pPr marL="38100">
              <a:buClr>
                <a:srgbClr val="0091EA"/>
              </a:buClr>
              <a:buSzPts val="2000"/>
            </a:pPr>
            <a:endParaRPr lang="en-US" sz="1800" dirty="0" smtClean="0"/>
          </a:p>
          <a:p>
            <a:pPr marL="38100">
              <a:buClr>
                <a:srgbClr val="0091EA"/>
              </a:buClr>
              <a:buSzPts val="2000"/>
            </a:pPr>
            <a:endParaRPr lang="en-US" dirty="0" smtClean="0"/>
          </a:p>
          <a:p>
            <a:pPr marL="38100">
              <a:buClr>
                <a:srgbClr val="0091EA"/>
              </a:buClr>
              <a:buSzPts val="2000"/>
            </a:pPr>
            <a:r>
              <a:rPr lang="lt-LT" sz="1100" dirty="0" smtClean="0"/>
              <a:t>.</a:t>
            </a:r>
            <a:endParaRPr lang="lt-LT" sz="1100" dirty="0">
              <a:solidFill>
                <a:schemeClr val="tx2">
                  <a:lumMod val="50000"/>
                </a:schemeClr>
              </a:solidFill>
              <a:latin typeface="Roboto Slab"/>
              <a:ea typeface="Roboto Slab"/>
              <a:cs typeface="Roboto Slab"/>
              <a:sym typeface="Source Sans Pro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65992" y="1723293"/>
            <a:ext cx="1802423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Kviečiami 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vaiko tėvai (globėjai, rūpintojai) 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ir 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(ar) 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vaikas </a:t>
            </a:r>
            <a:endParaRPr lang="lt-LT" sz="1200" dirty="0">
              <a:latin typeface="Roboto Slab" panose="020B0604020202020204" charset="0"/>
              <a:ea typeface="Roboto Slab" panose="020B060402020202020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2588573" y="1723293"/>
            <a:ext cx="1802423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Roboto Slab" panose="020B0604020202020204" charset="0"/>
                <a:ea typeface="Roboto Slab" panose="020B0604020202020204" charset="0"/>
              </a:rPr>
              <a:t>I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šklausoma visų dalyvių nuomonė ir informacija </a:t>
            </a:r>
            <a:endParaRPr lang="lt-LT" sz="1200" dirty="0">
              <a:latin typeface="Roboto Slab" panose="020B0604020202020204" charset="0"/>
              <a:ea typeface="Roboto Slab" panose="020B060402020202020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711154" y="1723293"/>
            <a:ext cx="1802423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Komisija priėma sprendimą dėl </a:t>
            </a:r>
          </a:p>
          <a:p>
            <a:pPr algn="ctr"/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pagalbos teikimo 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vaikui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.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6832119" y="1805355"/>
            <a:ext cx="1802423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Sudaromas pagalbos vaikui planas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1287104" y="3956544"/>
            <a:ext cx="1802423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P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askiriamas 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pagalbos plano įgyvendinimą koordinuojantis asmuo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53853" y="3956544"/>
            <a:ext cx="1867754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Periodiški 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susitikimai pagalbos 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rezultatams aptarti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731062" y="3956544"/>
            <a:ext cx="1802422" cy="1740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Su vaiku, tėvais įvertinamas </a:t>
            </a:r>
            <a:r>
              <a:rPr lang="lt-LT" sz="1200" dirty="0">
                <a:latin typeface="Roboto Slab" panose="020B0604020202020204" charset="0"/>
                <a:ea typeface="Roboto Slab" panose="020B0604020202020204" charset="0"/>
              </a:rPr>
              <a:t>teikiamos pagalbos </a:t>
            </a:r>
            <a:r>
              <a:rPr lang="lt-LT" sz="1200" dirty="0" smtClean="0">
                <a:latin typeface="Roboto Slab" panose="020B0604020202020204" charset="0"/>
                <a:ea typeface="Roboto Slab" panose="020B0604020202020204" charset="0"/>
              </a:rPr>
              <a:t>veiksmingumas</a:t>
            </a:r>
            <a:endParaRPr lang="lt-LT" sz="1200" dirty="0">
              <a:latin typeface="Roboto Slab" panose="020B0604020202020204" charset="0"/>
              <a:ea typeface="Roboto Slab" panose="020B0604020202020204" charset="0"/>
            </a:endParaRPr>
          </a:p>
        </p:txBody>
      </p:sp>
      <p:grpSp>
        <p:nvGrpSpPr>
          <p:cNvPr id="14" name="Shape 532"/>
          <p:cNvGrpSpPr/>
          <p:nvPr/>
        </p:nvGrpSpPr>
        <p:grpSpPr>
          <a:xfrm>
            <a:off x="866161" y="1209706"/>
            <a:ext cx="170937" cy="426827"/>
            <a:chOff x="3384375" y="2267500"/>
            <a:chExt cx="203375" cy="507825"/>
          </a:xfrm>
        </p:grpSpPr>
        <p:sp>
          <p:nvSpPr>
            <p:cNvPr id="15" name="Shape 533"/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6" name="Shape 534"/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0" t="0" r="0" b="0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Shape 535"/>
          <p:cNvGrpSpPr/>
          <p:nvPr/>
        </p:nvGrpSpPr>
        <p:grpSpPr>
          <a:xfrm>
            <a:off x="1163735" y="1324430"/>
            <a:ext cx="140237" cy="318339"/>
            <a:chOff x="4747025" y="2332025"/>
            <a:chExt cx="166850" cy="378750"/>
          </a:xfrm>
        </p:grpSpPr>
        <p:sp>
          <p:nvSpPr>
            <p:cNvPr id="18" name="Shape 536"/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0" t="0" r="0" b="0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9" name="Shape 537"/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0" t="0" r="0" b="0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20" name="Shape 538"/>
          <p:cNvGrpSpPr/>
          <p:nvPr/>
        </p:nvGrpSpPr>
        <p:grpSpPr>
          <a:xfrm>
            <a:off x="1395822" y="1246437"/>
            <a:ext cx="145343" cy="422729"/>
            <a:chOff x="4071800" y="2269925"/>
            <a:chExt cx="172925" cy="502950"/>
          </a:xfrm>
        </p:grpSpPr>
        <p:sp>
          <p:nvSpPr>
            <p:cNvPr id="21" name="Shape 539"/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2" name="Shape 540"/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0" t="0" r="0" b="0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23" name="Shape 502"/>
          <p:cNvGrpSpPr/>
          <p:nvPr/>
        </p:nvGrpSpPr>
        <p:grpSpPr>
          <a:xfrm>
            <a:off x="3105949" y="1262507"/>
            <a:ext cx="383835" cy="363369"/>
            <a:chOff x="6618700" y="1635475"/>
            <a:chExt cx="456675" cy="432325"/>
          </a:xfrm>
        </p:grpSpPr>
        <p:sp>
          <p:nvSpPr>
            <p:cNvPr id="24" name="Shape 503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0" t="0" r="0" b="0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5" name="Shape 504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0" t="0" r="0" b="0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Shape 505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0" t="0" r="0" b="0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Shape 506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0" t="0" r="0" b="0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Shape 507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0" t="0" r="0" b="0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46" name="Shape 434"/>
          <p:cNvGrpSpPr/>
          <p:nvPr/>
        </p:nvGrpSpPr>
        <p:grpSpPr>
          <a:xfrm>
            <a:off x="7214459" y="1291981"/>
            <a:ext cx="342882" cy="418128"/>
            <a:chOff x="596350" y="929175"/>
            <a:chExt cx="407950" cy="497475"/>
          </a:xfrm>
        </p:grpSpPr>
        <p:sp>
          <p:nvSpPr>
            <p:cNvPr id="47" name="Shape 435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48" name="Shape 436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49" name="Shape 437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0" name="Shape 43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1" name="Shape 439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2" name="Shape 440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3" name="Shape 441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54" name="Shape 764"/>
          <p:cNvGrpSpPr/>
          <p:nvPr/>
        </p:nvGrpSpPr>
        <p:grpSpPr>
          <a:xfrm>
            <a:off x="5265840" y="1291981"/>
            <a:ext cx="215966" cy="342399"/>
            <a:chOff x="6718575" y="2318625"/>
            <a:chExt cx="256950" cy="407375"/>
          </a:xfrm>
        </p:grpSpPr>
        <p:sp>
          <p:nvSpPr>
            <p:cNvPr id="55" name="Shape 76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6" name="Shape 76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7" name="Shape 76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8" name="Shape 76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9" name="Shape 76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0" name="Shape 77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1" name="Shape 77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2" name="Shape 77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63" name="Shape 541"/>
          <p:cNvSpPr/>
          <p:nvPr/>
        </p:nvSpPr>
        <p:spPr>
          <a:xfrm>
            <a:off x="1729765" y="3670047"/>
            <a:ext cx="320378" cy="337776"/>
          </a:xfrm>
          <a:custGeom>
            <a:avLst/>
            <a:gdLst/>
            <a:ahLst/>
            <a:cxnLst/>
            <a:rect l="0" t="0" r="0" b="0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noFill/>
          <a:ln w="12175" cap="rnd" cmpd="sng">
            <a:solidFill>
              <a:srgbClr val="2632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grpSp>
        <p:nvGrpSpPr>
          <p:cNvPr id="64" name="Shape 607"/>
          <p:cNvGrpSpPr/>
          <p:nvPr/>
        </p:nvGrpSpPr>
        <p:grpSpPr>
          <a:xfrm>
            <a:off x="6160441" y="3666064"/>
            <a:ext cx="353136" cy="313738"/>
            <a:chOff x="5292575" y="3681900"/>
            <a:chExt cx="420150" cy="373275"/>
          </a:xfrm>
        </p:grpSpPr>
        <p:sp>
          <p:nvSpPr>
            <p:cNvPr id="65" name="Shape 608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6" name="Shape 609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7" name="Shape 610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8" name="Shape 611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9" name="Shape 612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70" name="Shape 613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71" name="Shape 614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grpSp>
        <p:nvGrpSpPr>
          <p:cNvPr id="72" name="Shape 563"/>
          <p:cNvGrpSpPr/>
          <p:nvPr/>
        </p:nvGrpSpPr>
        <p:grpSpPr>
          <a:xfrm>
            <a:off x="3925906" y="3687194"/>
            <a:ext cx="342882" cy="350068"/>
            <a:chOff x="3951850" y="2985350"/>
            <a:chExt cx="407950" cy="416500"/>
          </a:xfrm>
        </p:grpSpPr>
        <p:sp>
          <p:nvSpPr>
            <p:cNvPr id="73" name="Shape 564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74" name="Shape 565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75" name="Shape 566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76" name="Shape 567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2175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465992" y="325315"/>
            <a:ext cx="7891858" cy="102241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lt-LT" sz="3200" dirty="0" smtClean="0"/>
              <a:t>PREVENCIJOS </a:t>
            </a:r>
            <a:r>
              <a:rPr lang="lt-LT" sz="3200" dirty="0"/>
              <a:t>IR </a:t>
            </a:r>
            <a:r>
              <a:rPr lang="lt-LT" sz="3200" dirty="0" smtClean="0"/>
              <a:t>INTERVENCIJOS ORGANIZAVIMAS</a:t>
            </a:r>
            <a:endParaRPr sz="3200" dirty="0"/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84043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9" name="Shape 169"/>
          <p:cNvSpPr/>
          <p:nvPr/>
        </p:nvSpPr>
        <p:spPr>
          <a:xfrm>
            <a:off x="119777" y="2394644"/>
            <a:ext cx="2491538" cy="2501564"/>
          </a:xfrm>
          <a:prstGeom prst="ellipse">
            <a:avLst/>
          </a:prstGeom>
          <a:noFill/>
          <a:ln w="9525" cap="flat" cmpd="sng">
            <a:solidFill>
              <a:srgbClr val="0091EA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200" b="1" dirty="0" smtClean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  <a:sym typeface="Source Sans Pro"/>
              </a:rPr>
              <a:t>IDENTIFIKUOJAMOS AKTUALIOS PROBLEMOS, APSAUGINIAI IR RIZIKOS VEIKSNIAI</a:t>
            </a:r>
            <a:endParaRPr sz="1200" b="1" dirty="0">
              <a:solidFill>
                <a:srgbClr val="607D8B"/>
              </a:solidFill>
              <a:latin typeface="Roboto Slab" panose="020B0604020202020204" charset="0"/>
              <a:ea typeface="Roboto Slab" panose="020B0604020202020204" charset="0"/>
              <a:cs typeface="Source Sans Pro"/>
              <a:sym typeface="Source Sans Pro"/>
            </a:endParaRPr>
          </a:p>
        </p:txBody>
      </p:sp>
      <p:sp>
        <p:nvSpPr>
          <p:cNvPr id="10" name="Shape 169"/>
          <p:cNvSpPr/>
          <p:nvPr/>
        </p:nvSpPr>
        <p:spPr>
          <a:xfrm>
            <a:off x="2233246" y="2394644"/>
            <a:ext cx="2555400" cy="2501564"/>
          </a:xfrm>
          <a:prstGeom prst="ellipse">
            <a:avLst/>
          </a:prstGeom>
          <a:noFill/>
          <a:ln w="9525" cap="flat" cmpd="sng">
            <a:solidFill>
              <a:srgbClr val="0091EA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  <a:sym typeface="Source Sans Pro"/>
              </a:rPr>
              <a:t>NUMATOMI </a:t>
            </a:r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</a:rPr>
              <a:t>PRIORITETAI IR PRIEMONĖS, </a:t>
            </a:r>
          </a:p>
          <a:p>
            <a:pPr lvl="0" algn="ctr"/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</a:rPr>
              <a:t>UŽ JŲ ĮGYVENDINIMĄ ATSAKINGI MOKYKLOS DARBUOTOJAI</a:t>
            </a:r>
            <a:endParaRPr lang="lt-LT" sz="1200" b="1" dirty="0">
              <a:solidFill>
                <a:srgbClr val="607D8B"/>
              </a:solidFill>
              <a:latin typeface="Roboto Slab" panose="020B0604020202020204" charset="0"/>
              <a:ea typeface="Roboto Slab" panose="020B0604020202020204" charset="0"/>
              <a:cs typeface="Source Sans Pro"/>
              <a:sym typeface="Source Sans Pro"/>
            </a:endParaRPr>
          </a:p>
        </p:txBody>
      </p:sp>
      <p:sp>
        <p:nvSpPr>
          <p:cNvPr id="11" name="Shape 169"/>
          <p:cNvSpPr/>
          <p:nvPr/>
        </p:nvSpPr>
        <p:spPr>
          <a:xfrm>
            <a:off x="4390523" y="2394644"/>
            <a:ext cx="2500486" cy="2501564"/>
          </a:xfrm>
          <a:prstGeom prst="ellipse">
            <a:avLst/>
          </a:prstGeom>
          <a:noFill/>
          <a:ln w="9525" cap="flat" cmpd="sng">
            <a:solidFill>
              <a:srgbClr val="0091EA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</a:rPr>
              <a:t>INICIJUOJAMAS PREVENCIJOS IR INTERVENCIJOS PRIEMONIŲ ĮGYVENDINIMAS</a:t>
            </a:r>
            <a:endParaRPr lang="lt-LT" sz="1200" b="1" dirty="0">
              <a:solidFill>
                <a:srgbClr val="607D8B"/>
              </a:solidFill>
              <a:latin typeface="Roboto Slab" panose="020B0604020202020204" charset="0"/>
              <a:ea typeface="Roboto Slab" panose="020B0604020202020204" charset="0"/>
              <a:cs typeface="Source Sans Pro"/>
              <a:sym typeface="Source Sans Pro"/>
            </a:endParaRPr>
          </a:p>
        </p:txBody>
      </p:sp>
      <p:sp>
        <p:nvSpPr>
          <p:cNvPr id="12" name="Shape 169"/>
          <p:cNvSpPr/>
          <p:nvPr/>
        </p:nvSpPr>
        <p:spPr>
          <a:xfrm>
            <a:off x="6567854" y="2394644"/>
            <a:ext cx="2500486" cy="2501564"/>
          </a:xfrm>
          <a:prstGeom prst="ellipse">
            <a:avLst/>
          </a:prstGeom>
          <a:noFill/>
          <a:ln w="9525" cap="flat" cmpd="sng">
            <a:solidFill>
              <a:srgbClr val="0091EA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  <a:sym typeface="Source Sans Pro"/>
              </a:rPr>
              <a:t>ANALIZUOJAMAS IR VERTINAMAS </a:t>
            </a:r>
            <a:r>
              <a:rPr lang="lt-LT" sz="1200" b="1" dirty="0">
                <a:solidFill>
                  <a:srgbClr val="607D8B"/>
                </a:solidFill>
                <a:latin typeface="Roboto Slab" panose="020B0604020202020204" charset="0"/>
                <a:ea typeface="Roboto Slab" panose="020B0604020202020204" charset="0"/>
                <a:cs typeface="Source Sans Pro"/>
              </a:rPr>
              <a:t>PROGRAMŲ, PREVENCIJOS IR INTERVENCIJOS PRIEMONIŲ ĮGYVENDINIMO VEIKSMINGUMAS </a:t>
            </a:r>
            <a:endParaRPr lang="lt-LT" sz="1200" b="1" dirty="0">
              <a:solidFill>
                <a:srgbClr val="607D8B"/>
              </a:solidFill>
              <a:latin typeface="Roboto Slab" panose="020B0604020202020204" charset="0"/>
              <a:ea typeface="Roboto Slab" panose="020B0604020202020204" charset="0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59054" y="1499300"/>
            <a:ext cx="2236200" cy="2235900"/>
          </a:xfrm>
          <a:prstGeom prst="ellipse">
            <a:avLst/>
          </a:prstGeom>
          <a:noFill/>
          <a:ln w="9525" cap="flat" cmpd="sng">
            <a:solidFill>
              <a:srgbClr val="CFD8D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5905200"/>
            <a:ext cx="8608918" cy="952799"/>
          </a:xfrm>
        </p:spPr>
        <p:txBody>
          <a:bodyPr/>
          <a:lstStyle/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 smtClean="0"/>
              <a:t>* </a:t>
            </a:r>
            <a:r>
              <a:rPr lang="lt-LT" sz="1050" dirty="0" smtClean="0"/>
              <a:t>Gali būti informuojamos mokyklos </a:t>
            </a:r>
            <a:r>
              <a:rPr lang="lt-LT" sz="1050" dirty="0"/>
              <a:t>savininko teises ir pareigas </a:t>
            </a:r>
            <a:r>
              <a:rPr lang="lt-LT" sz="1050" dirty="0" smtClean="0"/>
              <a:t>įgyvendinati institucija, </a:t>
            </a:r>
            <a:r>
              <a:rPr lang="lt-LT" sz="1050" dirty="0"/>
              <a:t>dalyvių </a:t>
            </a:r>
            <a:r>
              <a:rPr lang="lt-LT" sz="1050" dirty="0" smtClean="0"/>
              <a:t>susirinkimas </a:t>
            </a:r>
            <a:r>
              <a:rPr lang="lt-LT" sz="1050" dirty="0"/>
              <a:t>(</a:t>
            </a:r>
            <a:r>
              <a:rPr lang="lt-LT" sz="1050" dirty="0" smtClean="0"/>
              <a:t>savininkas), </a:t>
            </a:r>
            <a:r>
              <a:rPr lang="lt-LT" sz="1050" dirty="0"/>
              <a:t>prireikus – </a:t>
            </a:r>
            <a:r>
              <a:rPr lang="lt-LT" sz="1050" dirty="0" smtClean="0"/>
              <a:t>teritorinė </a:t>
            </a:r>
            <a:r>
              <a:rPr lang="lt-LT" sz="1050" dirty="0"/>
              <a:t>policijos </a:t>
            </a:r>
            <a:r>
              <a:rPr lang="lt-LT" sz="1050" dirty="0" smtClean="0"/>
              <a:t>įstaiga, </a:t>
            </a:r>
            <a:r>
              <a:rPr lang="lt-LT" sz="1050" dirty="0"/>
              <a:t>vaiko teisių apsaugą </a:t>
            </a:r>
            <a:r>
              <a:rPr lang="lt-LT" sz="1050" dirty="0" smtClean="0"/>
              <a:t>užtikrinanti institucija savivaldybėje.</a:t>
            </a:r>
            <a:endParaRPr lang="en-US" sz="1050" dirty="0" smtClean="0"/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 smtClean="0"/>
              <a:t>** K</a:t>
            </a:r>
            <a:r>
              <a:rPr lang="lt-LT" sz="1050" dirty="0" smtClean="0"/>
              <a:t>onsultuoti </a:t>
            </a:r>
            <a:r>
              <a:rPr lang="lt-LT" sz="1050" dirty="0"/>
              <a:t>m</a:t>
            </a:r>
            <a:r>
              <a:rPr lang="lt-LT" sz="1050" dirty="0" smtClean="0"/>
              <a:t>okyklos </a:t>
            </a:r>
            <a:r>
              <a:rPr lang="lt-LT" sz="1050" dirty="0"/>
              <a:t>bendruomenės narius individualiai ar grupėmis, </a:t>
            </a:r>
            <a:r>
              <a:rPr lang="lt-LT" sz="1050" dirty="0" smtClean="0"/>
              <a:t>rengti </a:t>
            </a:r>
            <a:r>
              <a:rPr lang="lt-LT" sz="1050" dirty="0"/>
              <a:t>pokalbius su vaikais, esant būtinybei – </a:t>
            </a:r>
            <a:r>
              <a:rPr lang="lt-LT" sz="1050" dirty="0" smtClean="0"/>
              <a:t>kreiptis </a:t>
            </a:r>
            <a:r>
              <a:rPr lang="lt-LT" sz="1050" dirty="0"/>
              <a:t>į sveikatos priežiūros įstaigą dėl būtinos pagalbos suteikimo, švietimo pagalbos ar pedagoginės psichologinės ar švietimo pagalbos tarnybos krizių valdymo komandą, kitas įstaigas, galinčias suteikti reikiamą pagalbą.</a:t>
            </a:r>
          </a:p>
          <a:p>
            <a:pPr marL="171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t-LT" sz="1100" dirty="0"/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xfrm>
            <a:off x="8704384" y="6333125"/>
            <a:ext cx="439523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dirty="0"/>
          </a:p>
        </p:txBody>
      </p:sp>
      <p:sp>
        <p:nvSpPr>
          <p:cNvPr id="267" name="Shape 267"/>
          <p:cNvSpPr txBox="1">
            <a:spLocks noGrp="1"/>
          </p:cNvSpPr>
          <p:nvPr>
            <p:ph type="title" idx="4294967295"/>
          </p:nvPr>
        </p:nvSpPr>
        <p:spPr>
          <a:xfrm>
            <a:off x="59054" y="29050"/>
            <a:ext cx="7572375" cy="9366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3200" dirty="0" smtClean="0"/>
              <a:t>KRIZIŲ VALDYMAS</a:t>
            </a:r>
            <a:endParaRPr sz="3200" dirty="0"/>
          </a:p>
        </p:txBody>
      </p:sp>
      <p:sp>
        <p:nvSpPr>
          <p:cNvPr id="268" name="Shape 268"/>
          <p:cNvSpPr/>
          <p:nvPr/>
        </p:nvSpPr>
        <p:spPr>
          <a:xfrm>
            <a:off x="270753" y="1695800"/>
            <a:ext cx="1842900" cy="1842900"/>
          </a:xfrm>
          <a:prstGeom prst="ellipse">
            <a:avLst/>
          </a:prstGeom>
          <a:noFill/>
          <a:ln w="9525" cap="flat" cmpd="sng">
            <a:solidFill>
              <a:srgbClr val="CFD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Įvertinamos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krizės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aplinkybės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ir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numatomi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krizės valdymo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veiksmai</a:t>
            </a:r>
            <a:endParaRPr b="1" dirty="0">
              <a:solidFill>
                <a:schemeClr val="accent1">
                  <a:lumMod val="75000"/>
                </a:schemeClr>
              </a:solidFill>
              <a:latin typeface="Roboto Slab" panose="020B0604020202020204" charset="0"/>
              <a:ea typeface="Roboto Slab" panose="020B0604020202020204" charset="0"/>
              <a:cs typeface="Source Sans Pro"/>
              <a:sym typeface="Source Sans Pro"/>
            </a:endParaRPr>
          </a:p>
        </p:txBody>
      </p:sp>
      <p:sp>
        <p:nvSpPr>
          <p:cNvPr id="269" name="Shape 269"/>
          <p:cNvSpPr/>
          <p:nvPr/>
        </p:nvSpPr>
        <p:spPr>
          <a:xfrm>
            <a:off x="6172200" y="2808351"/>
            <a:ext cx="2883267" cy="3008726"/>
          </a:xfrm>
          <a:prstGeom prst="ellipse">
            <a:avLst/>
          </a:prstGeom>
          <a:noFill/>
          <a:ln w="9525" cap="flat" cmpd="sng">
            <a:solidFill>
              <a:srgbClr val="CFD8D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Shape 270"/>
          <p:cNvSpPr/>
          <p:nvPr/>
        </p:nvSpPr>
        <p:spPr>
          <a:xfrm>
            <a:off x="6366846" y="3050041"/>
            <a:ext cx="2497625" cy="2559580"/>
          </a:xfrm>
          <a:prstGeom prst="ellipse">
            <a:avLst/>
          </a:prstGeom>
          <a:noFill/>
          <a:ln w="28575" cap="flat" cmpd="sng">
            <a:solidFill>
              <a:srgbClr val="CFD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Įvertinti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m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okyklos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bendruomenės grupes ar asmenis, kuriems reikalinga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pagalba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ir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organizuoti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jos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teikimą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 **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 </a:t>
            </a:r>
            <a:endParaRPr dirty="0">
              <a:solidFill>
                <a:schemeClr val="accent1">
                  <a:lumMod val="75000"/>
                </a:schemeClr>
              </a:solidFill>
              <a:latin typeface="Roboto Slab" panose="020B0604020202020204" charset="0"/>
              <a:ea typeface="Roboto Slab" panose="020B0604020202020204" charset="0"/>
              <a:sym typeface="Source Sans Pro"/>
            </a:endParaRPr>
          </a:p>
        </p:txBody>
      </p:sp>
      <p:sp>
        <p:nvSpPr>
          <p:cNvPr id="271" name="Shape 271"/>
          <p:cNvSpPr/>
          <p:nvPr/>
        </p:nvSpPr>
        <p:spPr>
          <a:xfrm>
            <a:off x="4195551" y="94200"/>
            <a:ext cx="2649300" cy="2649000"/>
          </a:xfrm>
          <a:prstGeom prst="ellipse">
            <a:avLst/>
          </a:prstGeom>
          <a:noFill/>
          <a:ln w="9525" cap="flat" cmpd="sng">
            <a:solidFill>
              <a:srgbClr val="CFD8D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4446680" y="362549"/>
            <a:ext cx="2183700" cy="2183700"/>
          </a:xfrm>
          <a:prstGeom prst="ellipse">
            <a:avLst/>
          </a:prstGeom>
          <a:noFill/>
          <a:ln w="76200" cap="flat" cmpd="sng">
            <a:solidFill>
              <a:srgbClr val="CFD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Apie situaciją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informuojama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mokyklos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bendruomenė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ir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kitos institucijos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*</a:t>
            </a:r>
            <a:endParaRPr dirty="0">
              <a:solidFill>
                <a:schemeClr val="accent1">
                  <a:lumMod val="75000"/>
                </a:schemeClr>
              </a:solidFill>
              <a:latin typeface="Roboto Slab" panose="020B0604020202020204" charset="0"/>
              <a:ea typeface="Roboto Slab" panose="020B0604020202020204" charset="0"/>
              <a:sym typeface="Source Sans Pro"/>
            </a:endParaRPr>
          </a:p>
        </p:txBody>
      </p:sp>
      <p:cxnSp>
        <p:nvCxnSpPr>
          <p:cNvPr id="273" name="Shape 273"/>
          <p:cNvCxnSpPr/>
          <p:nvPr/>
        </p:nvCxnSpPr>
        <p:spPr>
          <a:xfrm>
            <a:off x="1801736" y="3286774"/>
            <a:ext cx="981000" cy="600000"/>
          </a:xfrm>
          <a:prstGeom prst="straightConnector1">
            <a:avLst/>
          </a:prstGeom>
          <a:noFill/>
          <a:ln w="9525" cap="flat" cmpd="sng">
            <a:solidFill>
              <a:srgbClr val="CFD8DC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4" name="Shape 274"/>
          <p:cNvCxnSpPr/>
          <p:nvPr/>
        </p:nvCxnSpPr>
        <p:spPr>
          <a:xfrm rot="10800000" flipH="1">
            <a:off x="4095818" y="2427574"/>
            <a:ext cx="859200" cy="859200"/>
          </a:xfrm>
          <a:prstGeom prst="straightConnector1">
            <a:avLst/>
          </a:prstGeom>
          <a:noFill/>
          <a:ln w="28575" cap="flat" cmpd="sng">
            <a:solidFill>
              <a:srgbClr val="CFD8DC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Straight Connector 2"/>
          <p:cNvCxnSpPr/>
          <p:nvPr/>
        </p:nvCxnSpPr>
        <p:spPr>
          <a:xfrm>
            <a:off x="6290342" y="2206652"/>
            <a:ext cx="751410" cy="992000"/>
          </a:xfrm>
          <a:prstGeom prst="line">
            <a:avLst/>
          </a:prstGeom>
          <a:noFill/>
          <a:ln w="28575" cap="flat" cmpd="sng">
            <a:solidFill>
              <a:srgbClr val="CFD8D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Shape 270"/>
          <p:cNvSpPr/>
          <p:nvPr/>
        </p:nvSpPr>
        <p:spPr>
          <a:xfrm>
            <a:off x="2727649" y="3216149"/>
            <a:ext cx="2009190" cy="1977900"/>
          </a:xfrm>
          <a:prstGeom prst="ellipse">
            <a:avLst/>
          </a:prstGeom>
          <a:noFill/>
          <a:ln w="28575" cap="flat" cmpd="sng">
            <a:solidFill>
              <a:srgbClr val="CFD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Parengiama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informaciją apie krizę </a:t>
            </a:r>
            <a:r>
              <a:rPr lang="lt-LT" dirty="0" smtClean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mokyklos bendruomeneiir 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  <a:latin typeface="Roboto Slab" panose="020B0604020202020204" charset="0"/>
                <a:ea typeface="Roboto Slab" panose="020B0604020202020204" charset="0"/>
              </a:rPr>
              <a:t>(ar) žiniasklaidai</a:t>
            </a:r>
            <a:endParaRPr dirty="0">
              <a:solidFill>
                <a:schemeClr val="accent1">
                  <a:lumMod val="75000"/>
                </a:schemeClr>
              </a:solidFill>
              <a:latin typeface="Roboto Slab" panose="020B0604020202020204" charset="0"/>
              <a:ea typeface="Roboto Slab" panose="020B0604020202020204" charset="0"/>
              <a:sym typeface="Source Sans Pro"/>
            </a:endParaRPr>
          </a:p>
        </p:txBody>
      </p:sp>
      <p:sp>
        <p:nvSpPr>
          <p:cNvPr id="15" name="Shape 269"/>
          <p:cNvSpPr/>
          <p:nvPr/>
        </p:nvSpPr>
        <p:spPr>
          <a:xfrm>
            <a:off x="2532777" y="3005399"/>
            <a:ext cx="2399700" cy="2399400"/>
          </a:xfrm>
          <a:prstGeom prst="ellipse">
            <a:avLst/>
          </a:prstGeom>
          <a:noFill/>
          <a:ln w="9525" cap="flat" cmpd="sng">
            <a:solidFill>
              <a:srgbClr val="CFD8D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0" animBg="1"/>
      <p:bldP spid="270" grpId="0" animBg="1"/>
      <p:bldP spid="272" grpId="0" animBg="1"/>
      <p:bldP spid="14" grpId="0" animBg="1"/>
    </p:bldLst>
  </p:timing>
</p:sld>
</file>

<file path=ppt/theme/theme1.xml><?xml version="1.0" encoding="utf-8"?>
<a:theme xmlns:a="http://schemas.openxmlformats.org/drawingml/2006/main" name="Cordeli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772</Words>
  <Application>Microsoft Office PowerPoint</Application>
  <PresentationFormat>Demonstracija ekrane (4:3)</PresentationFormat>
  <Paragraphs>92</Paragraphs>
  <Slides>10</Slides>
  <Notes>6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5" baseType="lpstr">
      <vt:lpstr>Arial</vt:lpstr>
      <vt:lpstr>Source Sans Pro</vt:lpstr>
      <vt:lpstr>Roboto Slab</vt:lpstr>
      <vt:lpstr>Courier New</vt:lpstr>
      <vt:lpstr>Cordelia template</vt:lpstr>
      <vt:lpstr>Vilniaus Simono Stanevičiaus progimnazijos  VAIKO GEROVĖS KOMISIJOS  veikla  </vt:lpstr>
      <vt:lpstr>VAIKO GEROVĖS KOMISIJOS NARIAI</vt:lpstr>
      <vt:lpstr>MŪSŲ TIKSLAS IR PASKIRTIS</vt:lpstr>
      <vt:lpstr>PRINCIPAI, KURIAIS MES VADOVAUJAMĖS</vt:lpstr>
      <vt:lpstr>MŪSŲ FUNKCIJOS</vt:lpstr>
      <vt:lpstr>MŪSŲ TEISĖS</vt:lpstr>
      <vt:lpstr>PowerPoint pristatymas</vt:lpstr>
      <vt:lpstr>PREVENCIJOS IR INTERVENCIJOS ORGANIZAVIMAS</vt:lpstr>
      <vt:lpstr>KRIZIŲ VALDYMAS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VAIKO GĖROVĖS KOMISIJA</dc:title>
  <dc:creator>user</dc:creator>
  <cp:lastModifiedBy>Dalia Grigienė</cp:lastModifiedBy>
  <cp:revision>44</cp:revision>
  <dcterms:modified xsi:type="dcterms:W3CDTF">2019-03-06T06:43:29Z</dcterms:modified>
</cp:coreProperties>
</file>